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657" r:id="rId2"/>
    <p:sldMasterId id="2147483651" r:id="rId3"/>
    <p:sldMasterId id="2147483722" r:id="rId4"/>
    <p:sldMasterId id="2147483654" r:id="rId5"/>
  </p:sldMasterIdLst>
  <p:notesMasterIdLst>
    <p:notesMasterId r:id="rId11"/>
  </p:notesMasterIdLst>
  <p:handoutMasterIdLst>
    <p:handoutMasterId r:id="rId12"/>
  </p:handoutMasterIdLst>
  <p:sldIdLst>
    <p:sldId id="270" r:id="rId6"/>
    <p:sldId id="558" r:id="rId7"/>
    <p:sldId id="482" r:id="rId8"/>
    <p:sldId id="559" r:id="rId9"/>
    <p:sldId id="560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81"/>
    <a:srgbClr val="F5F5F5"/>
    <a:srgbClr val="5F71B1"/>
    <a:srgbClr val="3E50B4"/>
    <a:srgbClr val="303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5" autoAdjust="0"/>
    <p:restoredTop sz="86358" autoAdjust="0"/>
  </p:normalViewPr>
  <p:slideViewPr>
    <p:cSldViewPr snapToGrid="0" showGuides="1">
      <p:cViewPr varScale="1">
        <p:scale>
          <a:sx n="62" d="100"/>
          <a:sy n="62" d="100"/>
        </p:scale>
        <p:origin x="1692" y="7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3CED4-AC3E-4C11-BC34-6DF5C65D990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C2B0-84A2-4741-9064-2F5CFC4CB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2D55-D778-AF4A-8B1C-E3ACFFEFA0C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03B6-F4CD-DE49-AB30-479371E8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1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86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06" y="561622"/>
            <a:ext cx="8422816" cy="43102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206" y="1041107"/>
            <a:ext cx="8422816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60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20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60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Lef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06" y="561622"/>
            <a:ext cx="8422816" cy="43102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206" y="1041107"/>
            <a:ext cx="8422816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71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0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Cente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06" y="948225"/>
            <a:ext cx="8422816" cy="431020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206" y="610087"/>
            <a:ext cx="8422816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chemeClr val="accent3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/>
              <a:t>Mini </a:t>
            </a:r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71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3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71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lide Nr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60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64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06" y="561622"/>
            <a:ext cx="8422816" cy="43102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206" y="1041107"/>
            <a:ext cx="8422816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64" y="1346519"/>
            <a:ext cx="54397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206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OUR</a:t>
            </a:r>
            <a:r>
              <a:rPr lang="en-US" sz="750" spc="120" baseline="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 COMPANY</a:t>
            </a:r>
            <a:endParaRPr lang="en-US" sz="750" spc="120" dirty="0">
              <a:solidFill>
                <a:schemeClr val="bg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206" y="1602414"/>
            <a:ext cx="138246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953295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750" spc="120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750" spc="12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7691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2087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64" y="1346519"/>
            <a:ext cx="54397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06" y="573317"/>
            <a:ext cx="8422816" cy="43102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95206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53295" y="1602414"/>
            <a:ext cx="138246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953295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750" spc="120" baseline="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750" spc="120" dirty="0">
              <a:solidFill>
                <a:schemeClr val="bg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7691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2087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64" y="1346519"/>
            <a:ext cx="54397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06" y="573317"/>
            <a:ext cx="8422816" cy="43102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95206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37691" y="1602414"/>
            <a:ext cx="138246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953295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750" spc="120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750" spc="12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7691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2087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64" y="1346519"/>
            <a:ext cx="54397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7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06" y="573317"/>
            <a:ext cx="8422816" cy="43102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95206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22087" y="1602414"/>
            <a:ext cx="138246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953295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750" spc="120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750" spc="12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37691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2087" y="1232608"/>
            <a:ext cx="1382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spc="12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64" y="1346519"/>
            <a:ext cx="54397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06" y="561622"/>
            <a:ext cx="8422816" cy="43102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206" y="1041107"/>
            <a:ext cx="8422816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60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24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60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0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4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74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374696"/>
            <a:ext cx="9144000" cy="120123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5130" y="56543"/>
            <a:ext cx="3810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Your</a:t>
            </a:r>
            <a:r>
              <a:rPr lang="en-US" sz="900" b="0" i="0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 Company Slogan Here and some Business Information</a:t>
            </a:r>
            <a:endParaRPr lang="en-US" sz="900" b="0" i="0" dirty="0">
              <a:solidFill>
                <a:schemeClr val="accent3">
                  <a:lumMod val="40000"/>
                  <a:lumOff val="6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93705" y="56543"/>
            <a:ext cx="3810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accent3">
                    <a:lumMod val="40000"/>
                    <a:lumOff val="6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E-Mail: me@materialdesigntemplate</a:t>
            </a:r>
            <a:r>
              <a:rPr lang="en-US" sz="900" b="0" i="0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 l Phone: +49 89 1726182</a:t>
            </a:r>
            <a:endParaRPr lang="en-US" sz="900" b="0" i="0" dirty="0">
              <a:solidFill>
                <a:schemeClr val="accent3">
                  <a:lumMod val="40000"/>
                  <a:lumOff val="6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218289" y="1286130"/>
            <a:ext cx="485902" cy="4859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64" y="1346519"/>
            <a:ext cx="543972" cy="36512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725" r:id="rId3"/>
    <p:sldLayoutId id="2147483726" r:id="rId4"/>
    <p:sldLayoutId id="2147483727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74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5130" y="56544"/>
            <a:ext cx="38105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0" i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ChiroTouch – Integrated</a:t>
            </a:r>
            <a:r>
              <a:rPr lang="en-US" sz="825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 Practice Solutions</a:t>
            </a:r>
            <a:endParaRPr lang="en-US" sz="825" b="0" i="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60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59" y="835919"/>
            <a:ext cx="160159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3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74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5130" y="56544"/>
            <a:ext cx="38105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ChiroTouch</a:t>
            </a:r>
            <a:r>
              <a:rPr lang="en-US" sz="825" b="0" i="0" baseline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– Integrated Practice Solutions</a:t>
            </a:r>
            <a:endParaRPr lang="en-US" sz="825" b="0" i="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60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167081" y="709160"/>
            <a:ext cx="468513" cy="566964"/>
            <a:chOff x="1585912" y="819150"/>
            <a:chExt cx="5143500" cy="4668265"/>
          </a:xfrm>
        </p:grpSpPr>
        <p:sp>
          <p:nvSpPr>
            <p:cNvPr id="13" name="Diamond 12"/>
            <p:cNvSpPr/>
            <p:nvPr/>
          </p:nvSpPr>
          <p:spPr>
            <a:xfrm>
              <a:off x="1585912" y="2687065"/>
              <a:ext cx="5143500" cy="280035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43137" y="2687065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585912" y="1753108"/>
              <a:ext cx="5143500" cy="280035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43137" y="1753108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585912" y="819150"/>
              <a:ext cx="5143500" cy="280035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81" y="858994"/>
            <a:ext cx="160159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1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9144000" cy="54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715" y="6225719"/>
            <a:ext cx="41602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34" y="695102"/>
            <a:ext cx="160159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4" r:id="rId2"/>
    <p:sldLayoutId id="2147483678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" y="2029892"/>
            <a:ext cx="4614789" cy="2596468"/>
          </a:xfrm>
          <a:prstGeom prst="rect">
            <a:avLst/>
          </a:prstGeom>
        </p:spPr>
      </p:pic>
      <p:sp>
        <p:nvSpPr>
          <p:cNvPr id="53" name="Freeform 52"/>
          <p:cNvSpPr/>
          <p:nvPr/>
        </p:nvSpPr>
        <p:spPr>
          <a:xfrm rot="2700000">
            <a:off x="3427740" y="2706604"/>
            <a:ext cx="309821" cy="4991995"/>
          </a:xfrm>
          <a:custGeom>
            <a:avLst/>
            <a:gdLst>
              <a:gd name="connsiteX0" fmla="*/ 0 w 309821"/>
              <a:gd name="connsiteY0" fmla="*/ 0 h 4991995"/>
              <a:gd name="connsiteX1" fmla="*/ 309821 w 309821"/>
              <a:gd name="connsiteY1" fmla="*/ 0 h 4991995"/>
              <a:gd name="connsiteX2" fmla="*/ 309821 w 309821"/>
              <a:gd name="connsiteY2" fmla="*/ 4682174 h 4991995"/>
              <a:gd name="connsiteX3" fmla="*/ 0 w 309821"/>
              <a:gd name="connsiteY3" fmla="*/ 4991995 h 499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1" h="4991995">
                <a:moveTo>
                  <a:pt x="0" y="0"/>
                </a:moveTo>
                <a:lnTo>
                  <a:pt x="309821" y="0"/>
                </a:lnTo>
                <a:lnTo>
                  <a:pt x="309821" y="4682174"/>
                </a:lnTo>
                <a:lnTo>
                  <a:pt x="0" y="49919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1" name="Freeform 50"/>
          <p:cNvSpPr/>
          <p:nvPr/>
        </p:nvSpPr>
        <p:spPr>
          <a:xfrm rot="2700000">
            <a:off x="3088163" y="4505366"/>
            <a:ext cx="4705267" cy="4705267"/>
          </a:xfrm>
          <a:custGeom>
            <a:avLst/>
            <a:gdLst>
              <a:gd name="connsiteX0" fmla="*/ 0 w 4705267"/>
              <a:gd name="connsiteY0" fmla="*/ 0 h 4705267"/>
              <a:gd name="connsiteX1" fmla="*/ 4705267 w 4705267"/>
              <a:gd name="connsiteY1" fmla="*/ 0 h 4705267"/>
              <a:gd name="connsiteX2" fmla="*/ 0 w 4705267"/>
              <a:gd name="connsiteY2" fmla="*/ 4705267 h 47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5267" h="4705267">
                <a:moveTo>
                  <a:pt x="0" y="0"/>
                </a:moveTo>
                <a:lnTo>
                  <a:pt x="4705267" y="0"/>
                </a:lnTo>
                <a:lnTo>
                  <a:pt x="0" y="47052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 rot="18900000">
            <a:off x="7080121" y="-1563099"/>
            <a:ext cx="2417985" cy="4835971"/>
          </a:xfrm>
          <a:custGeom>
            <a:avLst/>
            <a:gdLst>
              <a:gd name="connsiteX0" fmla="*/ 0 w 2417985"/>
              <a:gd name="connsiteY0" fmla="*/ 0 h 4835971"/>
              <a:gd name="connsiteX1" fmla="*/ 2417985 w 2417985"/>
              <a:gd name="connsiteY1" fmla="*/ 2417986 h 4835971"/>
              <a:gd name="connsiteX2" fmla="*/ 0 w 2417985"/>
              <a:gd name="connsiteY2" fmla="*/ 4835971 h 48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7985" h="4835971">
                <a:moveTo>
                  <a:pt x="0" y="0"/>
                </a:moveTo>
                <a:lnTo>
                  <a:pt x="2417985" y="2417986"/>
                </a:lnTo>
                <a:lnTo>
                  <a:pt x="0" y="48359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 rot="18900000">
            <a:off x="5857883" y="-1924680"/>
            <a:ext cx="1923999" cy="8497596"/>
          </a:xfrm>
          <a:custGeom>
            <a:avLst/>
            <a:gdLst>
              <a:gd name="connsiteX0" fmla="*/ 1 w 1923999"/>
              <a:gd name="connsiteY0" fmla="*/ 0 h 8497596"/>
              <a:gd name="connsiteX1" fmla="*/ 1923999 w 1923999"/>
              <a:gd name="connsiteY1" fmla="*/ 1923998 h 8497596"/>
              <a:gd name="connsiteX2" fmla="*/ 1923999 w 1923999"/>
              <a:gd name="connsiteY2" fmla="*/ 6573598 h 8497596"/>
              <a:gd name="connsiteX3" fmla="*/ 0 w 1923999"/>
              <a:gd name="connsiteY3" fmla="*/ 8497596 h 849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999" h="8497596">
                <a:moveTo>
                  <a:pt x="1" y="0"/>
                </a:moveTo>
                <a:lnTo>
                  <a:pt x="1923999" y="1923998"/>
                </a:lnTo>
                <a:lnTo>
                  <a:pt x="1923999" y="6573598"/>
                </a:lnTo>
                <a:lnTo>
                  <a:pt x="0" y="84975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254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Freeform 33"/>
          <p:cNvSpPr/>
          <p:nvPr/>
        </p:nvSpPr>
        <p:spPr>
          <a:xfrm rot="2700000">
            <a:off x="8511847" y="3564065"/>
            <a:ext cx="309822" cy="1659663"/>
          </a:xfrm>
          <a:custGeom>
            <a:avLst/>
            <a:gdLst>
              <a:gd name="connsiteX0" fmla="*/ 0 w 309822"/>
              <a:gd name="connsiteY0" fmla="*/ 0 h 1659663"/>
              <a:gd name="connsiteX1" fmla="*/ 309822 w 309822"/>
              <a:gd name="connsiteY1" fmla="*/ 309822 h 1659663"/>
              <a:gd name="connsiteX2" fmla="*/ 309821 w 309822"/>
              <a:gd name="connsiteY2" fmla="*/ 1659663 h 1659663"/>
              <a:gd name="connsiteX3" fmla="*/ 0 w 309822"/>
              <a:gd name="connsiteY3" fmla="*/ 1659663 h 16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2" h="1659663">
                <a:moveTo>
                  <a:pt x="0" y="0"/>
                </a:moveTo>
                <a:lnTo>
                  <a:pt x="309822" y="309822"/>
                </a:lnTo>
                <a:lnTo>
                  <a:pt x="309821" y="1659663"/>
                </a:lnTo>
                <a:lnTo>
                  <a:pt x="0" y="165966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Freeform 37"/>
          <p:cNvSpPr/>
          <p:nvPr/>
        </p:nvSpPr>
        <p:spPr>
          <a:xfrm rot="2700000">
            <a:off x="8457533" y="4387415"/>
            <a:ext cx="1372935" cy="1372935"/>
          </a:xfrm>
          <a:custGeom>
            <a:avLst/>
            <a:gdLst>
              <a:gd name="connsiteX0" fmla="*/ 0 w 1372935"/>
              <a:gd name="connsiteY0" fmla="*/ 0 h 1372935"/>
              <a:gd name="connsiteX1" fmla="*/ 1372935 w 1372935"/>
              <a:gd name="connsiteY1" fmla="*/ 1372935 h 1372935"/>
              <a:gd name="connsiteX2" fmla="*/ 0 w 1372935"/>
              <a:gd name="connsiteY2" fmla="*/ 1372935 h 137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2935" h="1372935">
                <a:moveTo>
                  <a:pt x="0" y="0"/>
                </a:moveTo>
                <a:lnTo>
                  <a:pt x="1372935" y="1372935"/>
                </a:lnTo>
                <a:lnTo>
                  <a:pt x="0" y="1372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2" name="Freeform 31"/>
          <p:cNvSpPr/>
          <p:nvPr/>
        </p:nvSpPr>
        <p:spPr>
          <a:xfrm rot="2700000">
            <a:off x="7580899" y="1180572"/>
            <a:ext cx="2053865" cy="3570375"/>
          </a:xfrm>
          <a:custGeom>
            <a:avLst/>
            <a:gdLst>
              <a:gd name="connsiteX0" fmla="*/ 1 w 2053865"/>
              <a:gd name="connsiteY0" fmla="*/ 0 h 3570375"/>
              <a:gd name="connsiteX1" fmla="*/ 2053865 w 2053865"/>
              <a:gd name="connsiteY1" fmla="*/ 2053865 h 3570375"/>
              <a:gd name="connsiteX2" fmla="*/ 2053865 w 2053865"/>
              <a:gd name="connsiteY2" fmla="*/ 3570375 h 3570375"/>
              <a:gd name="connsiteX3" fmla="*/ 0 w 2053865"/>
              <a:gd name="connsiteY3" fmla="*/ 3570375 h 357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865" h="3570375">
                <a:moveTo>
                  <a:pt x="1" y="0"/>
                </a:moveTo>
                <a:lnTo>
                  <a:pt x="2053865" y="2053865"/>
                </a:lnTo>
                <a:lnTo>
                  <a:pt x="2053865" y="3570375"/>
                </a:lnTo>
                <a:lnTo>
                  <a:pt x="0" y="35703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Freeform 48"/>
          <p:cNvSpPr/>
          <p:nvPr/>
        </p:nvSpPr>
        <p:spPr>
          <a:xfrm rot="18900000">
            <a:off x="5982941" y="-1368430"/>
            <a:ext cx="201701" cy="8857280"/>
          </a:xfrm>
          <a:custGeom>
            <a:avLst/>
            <a:gdLst>
              <a:gd name="connsiteX0" fmla="*/ 0 w 201701"/>
              <a:gd name="connsiteY0" fmla="*/ 0 h 8857280"/>
              <a:gd name="connsiteX1" fmla="*/ 201701 w 201701"/>
              <a:gd name="connsiteY1" fmla="*/ 201702 h 8857280"/>
              <a:gd name="connsiteX2" fmla="*/ 201701 w 201701"/>
              <a:gd name="connsiteY2" fmla="*/ 8655579 h 8857280"/>
              <a:gd name="connsiteX3" fmla="*/ 0 w 201701"/>
              <a:gd name="connsiteY3" fmla="*/ 8857280 h 885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01" h="8857280">
                <a:moveTo>
                  <a:pt x="0" y="0"/>
                </a:moveTo>
                <a:lnTo>
                  <a:pt x="201701" y="201702"/>
                </a:lnTo>
                <a:lnTo>
                  <a:pt x="201701" y="8655579"/>
                </a:lnTo>
                <a:lnTo>
                  <a:pt x="0" y="88572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2" name="Freeform 41"/>
          <p:cNvSpPr/>
          <p:nvPr/>
        </p:nvSpPr>
        <p:spPr>
          <a:xfrm rot="18900000">
            <a:off x="5205881" y="-1770845"/>
            <a:ext cx="840636" cy="10062609"/>
          </a:xfrm>
          <a:custGeom>
            <a:avLst/>
            <a:gdLst>
              <a:gd name="connsiteX0" fmla="*/ 0 w 840636"/>
              <a:gd name="connsiteY0" fmla="*/ 0 h 10062609"/>
              <a:gd name="connsiteX1" fmla="*/ 840636 w 840636"/>
              <a:gd name="connsiteY1" fmla="*/ 840636 h 10062609"/>
              <a:gd name="connsiteX2" fmla="*/ 840635 w 840636"/>
              <a:gd name="connsiteY2" fmla="*/ 9585909 h 10062609"/>
              <a:gd name="connsiteX3" fmla="*/ 363934 w 840636"/>
              <a:gd name="connsiteY3" fmla="*/ 10062609 h 10062609"/>
              <a:gd name="connsiteX4" fmla="*/ 0 w 840636"/>
              <a:gd name="connsiteY4" fmla="*/ 9698675 h 100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36" h="10062609">
                <a:moveTo>
                  <a:pt x="0" y="0"/>
                </a:moveTo>
                <a:lnTo>
                  <a:pt x="840636" y="840636"/>
                </a:lnTo>
                <a:lnTo>
                  <a:pt x="840635" y="9585909"/>
                </a:lnTo>
                <a:lnTo>
                  <a:pt x="363934" y="10062609"/>
                </a:lnTo>
                <a:lnTo>
                  <a:pt x="0" y="96986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635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9339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46727" y="1588775"/>
            <a:ext cx="3877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yriad Pro Cond" panose="020B0506030403020204" pitchFamily="34" charset="0"/>
                <a:ea typeface="Roboto Light" charset="0"/>
                <a:cs typeface="Roboto Light" charset="0"/>
              </a:rPr>
              <a:t>About </a:t>
            </a:r>
            <a:r>
              <a:rPr lang="en-US" sz="4000" dirty="0" err="1">
                <a:latin typeface="Myriad Pro Cond" panose="020B0506030403020204" pitchFamily="34" charset="0"/>
                <a:ea typeface="Roboto Light" charset="0"/>
                <a:cs typeface="Roboto Light" charset="0"/>
              </a:rPr>
              <a:t>ChiroTouch</a:t>
            </a:r>
            <a:endParaRPr lang="en-US" sz="4000" dirty="0">
              <a:latin typeface="Myriad Pro Cond" panose="020B0506030403020204" pitchFamily="34" charset="0"/>
              <a:ea typeface="Roboto Light" charset="0"/>
              <a:cs typeface="Roboto Light" charset="0"/>
            </a:endParaRPr>
          </a:p>
          <a:p>
            <a:pPr algn="ctr"/>
            <a:endParaRPr lang="en-US" sz="4000" dirty="0">
              <a:latin typeface="Myriad Pro Cond" panose="020B0506030403020204" pitchFamily="34" charset="0"/>
              <a:ea typeface="Roboto Light" charset="0"/>
              <a:cs typeface="Roboto Light" charset="0"/>
            </a:endParaRPr>
          </a:p>
        </p:txBody>
      </p: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4587149" y="4110022"/>
            <a:ext cx="300644" cy="263831"/>
          </a:xfrm>
          <a:custGeom>
            <a:avLst/>
            <a:gdLst>
              <a:gd name="T0" fmla="*/ 378 w 430"/>
              <a:gd name="T1" fmla="*/ 22 h 379"/>
              <a:gd name="T2" fmla="*/ 346 w 430"/>
              <a:gd name="T3" fmla="*/ 0 h 379"/>
              <a:gd name="T4" fmla="*/ 82 w 430"/>
              <a:gd name="T5" fmla="*/ 0 h 379"/>
              <a:gd name="T6" fmla="*/ 50 w 430"/>
              <a:gd name="T7" fmla="*/ 22 h 379"/>
              <a:gd name="T8" fmla="*/ 0 w 430"/>
              <a:gd name="T9" fmla="*/ 164 h 379"/>
              <a:gd name="T10" fmla="*/ 0 w 430"/>
              <a:gd name="T11" fmla="*/ 355 h 379"/>
              <a:gd name="T12" fmla="*/ 23 w 430"/>
              <a:gd name="T13" fmla="*/ 378 h 379"/>
              <a:gd name="T14" fmla="*/ 46 w 430"/>
              <a:gd name="T15" fmla="*/ 378 h 379"/>
              <a:gd name="T16" fmla="*/ 69 w 430"/>
              <a:gd name="T17" fmla="*/ 355 h 379"/>
              <a:gd name="T18" fmla="*/ 69 w 430"/>
              <a:gd name="T19" fmla="*/ 332 h 379"/>
              <a:gd name="T20" fmla="*/ 356 w 430"/>
              <a:gd name="T21" fmla="*/ 332 h 379"/>
              <a:gd name="T22" fmla="*/ 356 w 430"/>
              <a:gd name="T23" fmla="*/ 355 h 379"/>
              <a:gd name="T24" fmla="*/ 378 w 430"/>
              <a:gd name="T25" fmla="*/ 378 h 379"/>
              <a:gd name="T26" fmla="*/ 406 w 430"/>
              <a:gd name="T27" fmla="*/ 378 h 379"/>
              <a:gd name="T28" fmla="*/ 429 w 430"/>
              <a:gd name="T29" fmla="*/ 355 h 379"/>
              <a:gd name="T30" fmla="*/ 429 w 430"/>
              <a:gd name="T31" fmla="*/ 164 h 379"/>
              <a:gd name="T32" fmla="*/ 378 w 430"/>
              <a:gd name="T33" fmla="*/ 22 h 379"/>
              <a:gd name="T34" fmla="*/ 82 w 430"/>
              <a:gd name="T35" fmla="*/ 259 h 379"/>
              <a:gd name="T36" fmla="*/ 46 w 430"/>
              <a:gd name="T37" fmla="*/ 223 h 379"/>
              <a:gd name="T38" fmla="*/ 82 w 430"/>
              <a:gd name="T39" fmla="*/ 186 h 379"/>
              <a:gd name="T40" fmla="*/ 119 w 430"/>
              <a:gd name="T41" fmla="*/ 223 h 379"/>
              <a:gd name="T42" fmla="*/ 82 w 430"/>
              <a:gd name="T43" fmla="*/ 259 h 379"/>
              <a:gd name="T44" fmla="*/ 346 w 430"/>
              <a:gd name="T45" fmla="*/ 259 h 379"/>
              <a:gd name="T46" fmla="*/ 310 w 430"/>
              <a:gd name="T47" fmla="*/ 223 h 379"/>
              <a:gd name="T48" fmla="*/ 346 w 430"/>
              <a:gd name="T49" fmla="*/ 186 h 379"/>
              <a:gd name="T50" fmla="*/ 378 w 430"/>
              <a:gd name="T51" fmla="*/ 223 h 379"/>
              <a:gd name="T52" fmla="*/ 346 w 430"/>
              <a:gd name="T53" fmla="*/ 259 h 379"/>
              <a:gd name="T54" fmla="*/ 46 w 430"/>
              <a:gd name="T55" fmla="*/ 141 h 379"/>
              <a:gd name="T56" fmla="*/ 82 w 430"/>
              <a:gd name="T57" fmla="*/ 31 h 379"/>
              <a:gd name="T58" fmla="*/ 346 w 430"/>
              <a:gd name="T59" fmla="*/ 31 h 379"/>
              <a:gd name="T60" fmla="*/ 378 w 430"/>
              <a:gd name="T61" fmla="*/ 141 h 379"/>
              <a:gd name="T62" fmla="*/ 46 w 430"/>
              <a:gd name="T63" fmla="*/ 141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0" h="379">
                <a:moveTo>
                  <a:pt x="378" y="22"/>
                </a:moveTo>
                <a:cubicBezTo>
                  <a:pt x="374" y="9"/>
                  <a:pt x="360" y="0"/>
                  <a:pt x="346" y="0"/>
                </a:cubicBezTo>
                <a:lnTo>
                  <a:pt x="82" y="0"/>
                </a:lnTo>
                <a:cubicBezTo>
                  <a:pt x="64" y="0"/>
                  <a:pt x="55" y="9"/>
                  <a:pt x="50" y="22"/>
                </a:cubicBezTo>
                <a:lnTo>
                  <a:pt x="0" y="164"/>
                </a:lnTo>
                <a:lnTo>
                  <a:pt x="0" y="355"/>
                </a:lnTo>
                <a:cubicBezTo>
                  <a:pt x="0" y="369"/>
                  <a:pt x="9" y="378"/>
                  <a:pt x="23" y="378"/>
                </a:cubicBezTo>
                <a:lnTo>
                  <a:pt x="46" y="378"/>
                </a:lnTo>
                <a:cubicBezTo>
                  <a:pt x="59" y="378"/>
                  <a:pt x="69" y="369"/>
                  <a:pt x="69" y="355"/>
                </a:cubicBezTo>
                <a:lnTo>
                  <a:pt x="69" y="332"/>
                </a:lnTo>
                <a:lnTo>
                  <a:pt x="356" y="332"/>
                </a:lnTo>
                <a:lnTo>
                  <a:pt x="356" y="355"/>
                </a:lnTo>
                <a:cubicBezTo>
                  <a:pt x="356" y="369"/>
                  <a:pt x="365" y="378"/>
                  <a:pt x="378" y="378"/>
                </a:cubicBezTo>
                <a:lnTo>
                  <a:pt x="406" y="378"/>
                </a:lnTo>
                <a:cubicBezTo>
                  <a:pt x="419" y="378"/>
                  <a:pt x="429" y="369"/>
                  <a:pt x="429" y="355"/>
                </a:cubicBezTo>
                <a:lnTo>
                  <a:pt x="429" y="164"/>
                </a:lnTo>
                <a:lnTo>
                  <a:pt x="378" y="22"/>
                </a:lnTo>
                <a:close/>
                <a:moveTo>
                  <a:pt x="82" y="259"/>
                </a:moveTo>
                <a:cubicBezTo>
                  <a:pt x="64" y="259"/>
                  <a:pt x="46" y="241"/>
                  <a:pt x="46" y="223"/>
                </a:cubicBezTo>
                <a:cubicBezTo>
                  <a:pt x="46" y="205"/>
                  <a:pt x="64" y="186"/>
                  <a:pt x="82" y="186"/>
                </a:cubicBezTo>
                <a:cubicBezTo>
                  <a:pt x="100" y="186"/>
                  <a:pt x="119" y="205"/>
                  <a:pt x="119" y="223"/>
                </a:cubicBezTo>
                <a:cubicBezTo>
                  <a:pt x="119" y="241"/>
                  <a:pt x="100" y="259"/>
                  <a:pt x="82" y="259"/>
                </a:cubicBezTo>
                <a:close/>
                <a:moveTo>
                  <a:pt x="346" y="259"/>
                </a:moveTo>
                <a:cubicBezTo>
                  <a:pt x="324" y="259"/>
                  <a:pt x="310" y="241"/>
                  <a:pt x="310" y="223"/>
                </a:cubicBezTo>
                <a:cubicBezTo>
                  <a:pt x="310" y="205"/>
                  <a:pt x="326" y="186"/>
                  <a:pt x="346" y="186"/>
                </a:cubicBezTo>
                <a:cubicBezTo>
                  <a:pt x="367" y="186"/>
                  <a:pt x="378" y="205"/>
                  <a:pt x="378" y="223"/>
                </a:cubicBezTo>
                <a:cubicBezTo>
                  <a:pt x="378" y="241"/>
                  <a:pt x="365" y="259"/>
                  <a:pt x="346" y="259"/>
                </a:cubicBezTo>
                <a:close/>
                <a:moveTo>
                  <a:pt x="46" y="141"/>
                </a:moveTo>
                <a:lnTo>
                  <a:pt x="82" y="31"/>
                </a:lnTo>
                <a:lnTo>
                  <a:pt x="346" y="31"/>
                </a:lnTo>
                <a:lnTo>
                  <a:pt x="378" y="141"/>
                </a:lnTo>
                <a:lnTo>
                  <a:pt x="46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0287" y="2945511"/>
            <a:ext cx="7590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ea typeface="Roboto Light" charset="0"/>
                <a:cs typeface="Roboto Light" charset="0"/>
              </a:rPr>
              <a:t>ChiroTouch is the leader in Chiropractic Practice Management Software, with over 18,000 DC’s. We offer a digital patient intake questionnaire and documentation system specific to auto, cycle, pedestrian and slip/fall injuries.  </a:t>
            </a:r>
            <a:r>
              <a:rPr lang="en-US" sz="2000" dirty="0" err="1">
                <a:solidFill>
                  <a:schemeClr val="accent4"/>
                </a:solidFill>
                <a:ea typeface="Roboto Light" charset="0"/>
                <a:cs typeface="Roboto Light" charset="0"/>
              </a:rPr>
              <a:t>ChiroTouch</a:t>
            </a:r>
            <a:r>
              <a:rPr lang="en-US" sz="2000" dirty="0">
                <a:solidFill>
                  <a:schemeClr val="accent4"/>
                </a:solidFill>
                <a:ea typeface="Roboto Light" charset="0"/>
                <a:cs typeface="Roboto Light" charset="0"/>
              </a:rPr>
              <a:t> is working closely with Jim Mathis to provide all the necessary “value drivers” to aide professionals in securing the best possible insurance settlements for their patients.</a:t>
            </a:r>
          </a:p>
        </p:txBody>
      </p:sp>
    </p:spTree>
    <p:extLst>
      <p:ext uri="{BB962C8B-B14F-4D97-AF65-F5344CB8AC3E}">
        <p14:creationId xmlns:p14="http://schemas.microsoft.com/office/powerpoint/2010/main" val="34930795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1" y="1163217"/>
            <a:ext cx="7981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Myriad Pro Cond" panose="020B0506030403020204" pitchFamily="34" charset="0"/>
                <a:ea typeface="Roboto Light" charset="0"/>
                <a:cs typeface="Roboto Light" charset="0"/>
              </a:rPr>
              <a:t>In order to gain the attention of our current prospects, we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Myriad Pro Cond" panose="020B0506030403020204" pitchFamily="34" charset="0"/>
                <a:ea typeface="Roboto Light" charset="0"/>
                <a:cs typeface="Roboto Light" charset="0"/>
              </a:rPr>
              <a:t>cannot </a:t>
            </a:r>
            <a:r>
              <a:rPr lang="en-US" sz="6000" i="1" dirty="0">
                <a:solidFill>
                  <a:schemeClr val="accent4"/>
                </a:solidFill>
                <a:latin typeface="Myriad Pro Cond" panose="020B0506030403020204" pitchFamily="34" charset="0"/>
                <a:ea typeface="Roboto Light" charset="0"/>
                <a:cs typeface="Roboto Light" charset="0"/>
              </a:rPr>
              <a:t>interrupt </a:t>
            </a:r>
            <a:r>
              <a:rPr lang="en-US" sz="6000" dirty="0">
                <a:solidFill>
                  <a:schemeClr val="bg1"/>
                </a:solidFill>
                <a:latin typeface="Myriad Pro Cond" panose="020B0506030403020204" pitchFamily="34" charset="0"/>
                <a:ea typeface="Roboto Light" charset="0"/>
                <a:cs typeface="Roboto Light" charset="0"/>
              </a:rPr>
              <a:t>what they are interested in, we must </a:t>
            </a:r>
            <a:r>
              <a:rPr lang="en-US" sz="6000" i="1" dirty="0">
                <a:solidFill>
                  <a:schemeClr val="accent4"/>
                </a:solidFill>
                <a:latin typeface="Myriad Pro Cond" panose="020B0506030403020204" pitchFamily="34" charset="0"/>
                <a:ea typeface="Roboto Light" charset="0"/>
                <a:cs typeface="Roboto Light" charset="0"/>
              </a:rPr>
              <a:t>be</a:t>
            </a:r>
            <a:r>
              <a:rPr lang="en-US" sz="6000" dirty="0">
                <a:solidFill>
                  <a:schemeClr val="bg1"/>
                </a:solidFill>
                <a:latin typeface="Myriad Pro Cond" panose="020B0506030403020204" pitchFamily="34" charset="0"/>
                <a:ea typeface="Roboto Light" charset="0"/>
                <a:cs typeface="Roboto Light" charset="0"/>
              </a:rPr>
              <a:t> what they are interested in.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15" y="593134"/>
            <a:ext cx="1600200" cy="389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345" r="6060" b="345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5596" y="387394"/>
            <a:ext cx="5386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Black Cond" panose="020B0806030403020204" pitchFamily="34" charset="0"/>
                <a:ea typeface="Roboto Light" charset="0"/>
                <a:cs typeface="Roboto Light" charset="0"/>
              </a:rPr>
              <a:t>THE DIFFERENCE BETWEEN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yriad Pro Black Cond" panose="020B0806030403020204" pitchFamily="34" charset="0"/>
                <a:ea typeface="Roboto Light" charset="0"/>
                <a:cs typeface="Roboto Light" charset="0"/>
              </a:rPr>
              <a:t>WORKING LATE &amp; WORKING 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8675" y="1840325"/>
            <a:ext cx="5063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a typeface="Roboto Light" charset="0"/>
                <a:cs typeface="Roboto Light" charset="0"/>
              </a:rPr>
              <a:t>IT’S ABOUT TIME FOR: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753" y="2203323"/>
            <a:ext cx="506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6"/>
                </a:solidFill>
                <a:ea typeface="Roboto Light" charset="0"/>
                <a:cs typeface="Roboto Light" charset="0"/>
              </a:rPr>
              <a:t>More Family Time</a:t>
            </a:r>
          </a:p>
          <a:p>
            <a:pPr algn="ctr"/>
            <a:r>
              <a:rPr lang="en-US" b="1" i="1" dirty="0">
                <a:solidFill>
                  <a:schemeClr val="accent6"/>
                </a:solidFill>
                <a:ea typeface="Roboto Light" charset="0"/>
                <a:cs typeface="Roboto Light" charset="0"/>
              </a:rPr>
              <a:t>More Personal Time</a:t>
            </a:r>
          </a:p>
          <a:p>
            <a:pPr algn="ctr"/>
            <a:r>
              <a:rPr lang="en-US" b="1" i="1" dirty="0">
                <a:solidFill>
                  <a:schemeClr val="accent6"/>
                </a:solidFill>
                <a:ea typeface="Roboto Light" charset="0"/>
                <a:cs typeface="Roboto Light" charset="0"/>
              </a:rPr>
              <a:t>More Practice Growth</a:t>
            </a:r>
          </a:p>
          <a:p>
            <a:pPr algn="ctr"/>
            <a:r>
              <a:rPr lang="en-US" b="1" i="1" dirty="0">
                <a:solidFill>
                  <a:schemeClr val="accent6"/>
                </a:solidFill>
                <a:ea typeface="Roboto Light" charset="0"/>
                <a:cs typeface="Roboto Light" charset="0"/>
              </a:rPr>
              <a:t>More Time With Patients</a:t>
            </a:r>
          </a:p>
        </p:txBody>
      </p:sp>
    </p:spTree>
    <p:extLst>
      <p:ext uri="{BB962C8B-B14F-4D97-AF65-F5344CB8AC3E}">
        <p14:creationId xmlns:p14="http://schemas.microsoft.com/office/powerpoint/2010/main" val="19560210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4587149" y="4110022"/>
            <a:ext cx="300644" cy="263831"/>
          </a:xfrm>
          <a:custGeom>
            <a:avLst/>
            <a:gdLst>
              <a:gd name="T0" fmla="*/ 378 w 430"/>
              <a:gd name="T1" fmla="*/ 22 h 379"/>
              <a:gd name="T2" fmla="*/ 346 w 430"/>
              <a:gd name="T3" fmla="*/ 0 h 379"/>
              <a:gd name="T4" fmla="*/ 82 w 430"/>
              <a:gd name="T5" fmla="*/ 0 h 379"/>
              <a:gd name="T6" fmla="*/ 50 w 430"/>
              <a:gd name="T7" fmla="*/ 22 h 379"/>
              <a:gd name="T8" fmla="*/ 0 w 430"/>
              <a:gd name="T9" fmla="*/ 164 h 379"/>
              <a:gd name="T10" fmla="*/ 0 w 430"/>
              <a:gd name="T11" fmla="*/ 355 h 379"/>
              <a:gd name="T12" fmla="*/ 23 w 430"/>
              <a:gd name="T13" fmla="*/ 378 h 379"/>
              <a:gd name="T14" fmla="*/ 46 w 430"/>
              <a:gd name="T15" fmla="*/ 378 h 379"/>
              <a:gd name="T16" fmla="*/ 69 w 430"/>
              <a:gd name="T17" fmla="*/ 355 h 379"/>
              <a:gd name="T18" fmla="*/ 69 w 430"/>
              <a:gd name="T19" fmla="*/ 332 h 379"/>
              <a:gd name="T20" fmla="*/ 356 w 430"/>
              <a:gd name="T21" fmla="*/ 332 h 379"/>
              <a:gd name="T22" fmla="*/ 356 w 430"/>
              <a:gd name="T23" fmla="*/ 355 h 379"/>
              <a:gd name="T24" fmla="*/ 378 w 430"/>
              <a:gd name="T25" fmla="*/ 378 h 379"/>
              <a:gd name="T26" fmla="*/ 406 w 430"/>
              <a:gd name="T27" fmla="*/ 378 h 379"/>
              <a:gd name="T28" fmla="*/ 429 w 430"/>
              <a:gd name="T29" fmla="*/ 355 h 379"/>
              <a:gd name="T30" fmla="*/ 429 w 430"/>
              <a:gd name="T31" fmla="*/ 164 h 379"/>
              <a:gd name="T32" fmla="*/ 378 w 430"/>
              <a:gd name="T33" fmla="*/ 22 h 379"/>
              <a:gd name="T34" fmla="*/ 82 w 430"/>
              <a:gd name="T35" fmla="*/ 259 h 379"/>
              <a:gd name="T36" fmla="*/ 46 w 430"/>
              <a:gd name="T37" fmla="*/ 223 h 379"/>
              <a:gd name="T38" fmla="*/ 82 w 430"/>
              <a:gd name="T39" fmla="*/ 186 h 379"/>
              <a:gd name="T40" fmla="*/ 119 w 430"/>
              <a:gd name="T41" fmla="*/ 223 h 379"/>
              <a:gd name="T42" fmla="*/ 82 w 430"/>
              <a:gd name="T43" fmla="*/ 259 h 379"/>
              <a:gd name="T44" fmla="*/ 346 w 430"/>
              <a:gd name="T45" fmla="*/ 259 h 379"/>
              <a:gd name="T46" fmla="*/ 310 w 430"/>
              <a:gd name="T47" fmla="*/ 223 h 379"/>
              <a:gd name="T48" fmla="*/ 346 w 430"/>
              <a:gd name="T49" fmla="*/ 186 h 379"/>
              <a:gd name="T50" fmla="*/ 378 w 430"/>
              <a:gd name="T51" fmla="*/ 223 h 379"/>
              <a:gd name="T52" fmla="*/ 346 w 430"/>
              <a:gd name="T53" fmla="*/ 259 h 379"/>
              <a:gd name="T54" fmla="*/ 46 w 430"/>
              <a:gd name="T55" fmla="*/ 141 h 379"/>
              <a:gd name="T56" fmla="*/ 82 w 430"/>
              <a:gd name="T57" fmla="*/ 31 h 379"/>
              <a:gd name="T58" fmla="*/ 346 w 430"/>
              <a:gd name="T59" fmla="*/ 31 h 379"/>
              <a:gd name="T60" fmla="*/ 378 w 430"/>
              <a:gd name="T61" fmla="*/ 141 h 379"/>
              <a:gd name="T62" fmla="*/ 46 w 430"/>
              <a:gd name="T63" fmla="*/ 141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0" h="379">
                <a:moveTo>
                  <a:pt x="378" y="22"/>
                </a:moveTo>
                <a:cubicBezTo>
                  <a:pt x="374" y="9"/>
                  <a:pt x="360" y="0"/>
                  <a:pt x="346" y="0"/>
                </a:cubicBezTo>
                <a:lnTo>
                  <a:pt x="82" y="0"/>
                </a:lnTo>
                <a:cubicBezTo>
                  <a:pt x="64" y="0"/>
                  <a:pt x="55" y="9"/>
                  <a:pt x="50" y="22"/>
                </a:cubicBezTo>
                <a:lnTo>
                  <a:pt x="0" y="164"/>
                </a:lnTo>
                <a:lnTo>
                  <a:pt x="0" y="355"/>
                </a:lnTo>
                <a:cubicBezTo>
                  <a:pt x="0" y="369"/>
                  <a:pt x="9" y="378"/>
                  <a:pt x="23" y="378"/>
                </a:cubicBezTo>
                <a:lnTo>
                  <a:pt x="46" y="378"/>
                </a:lnTo>
                <a:cubicBezTo>
                  <a:pt x="59" y="378"/>
                  <a:pt x="69" y="369"/>
                  <a:pt x="69" y="355"/>
                </a:cubicBezTo>
                <a:lnTo>
                  <a:pt x="69" y="332"/>
                </a:lnTo>
                <a:lnTo>
                  <a:pt x="356" y="332"/>
                </a:lnTo>
                <a:lnTo>
                  <a:pt x="356" y="355"/>
                </a:lnTo>
                <a:cubicBezTo>
                  <a:pt x="356" y="369"/>
                  <a:pt x="365" y="378"/>
                  <a:pt x="378" y="378"/>
                </a:cubicBezTo>
                <a:lnTo>
                  <a:pt x="406" y="378"/>
                </a:lnTo>
                <a:cubicBezTo>
                  <a:pt x="419" y="378"/>
                  <a:pt x="429" y="369"/>
                  <a:pt x="429" y="355"/>
                </a:cubicBezTo>
                <a:lnTo>
                  <a:pt x="429" y="164"/>
                </a:lnTo>
                <a:lnTo>
                  <a:pt x="378" y="22"/>
                </a:lnTo>
                <a:close/>
                <a:moveTo>
                  <a:pt x="82" y="259"/>
                </a:moveTo>
                <a:cubicBezTo>
                  <a:pt x="64" y="259"/>
                  <a:pt x="46" y="241"/>
                  <a:pt x="46" y="223"/>
                </a:cubicBezTo>
                <a:cubicBezTo>
                  <a:pt x="46" y="205"/>
                  <a:pt x="64" y="186"/>
                  <a:pt x="82" y="186"/>
                </a:cubicBezTo>
                <a:cubicBezTo>
                  <a:pt x="100" y="186"/>
                  <a:pt x="119" y="205"/>
                  <a:pt x="119" y="223"/>
                </a:cubicBezTo>
                <a:cubicBezTo>
                  <a:pt x="119" y="241"/>
                  <a:pt x="100" y="259"/>
                  <a:pt x="82" y="259"/>
                </a:cubicBezTo>
                <a:close/>
                <a:moveTo>
                  <a:pt x="346" y="259"/>
                </a:moveTo>
                <a:cubicBezTo>
                  <a:pt x="324" y="259"/>
                  <a:pt x="310" y="241"/>
                  <a:pt x="310" y="223"/>
                </a:cubicBezTo>
                <a:cubicBezTo>
                  <a:pt x="310" y="205"/>
                  <a:pt x="326" y="186"/>
                  <a:pt x="346" y="186"/>
                </a:cubicBezTo>
                <a:cubicBezTo>
                  <a:pt x="367" y="186"/>
                  <a:pt x="378" y="205"/>
                  <a:pt x="378" y="223"/>
                </a:cubicBezTo>
                <a:cubicBezTo>
                  <a:pt x="378" y="241"/>
                  <a:pt x="365" y="259"/>
                  <a:pt x="346" y="259"/>
                </a:cubicBezTo>
                <a:close/>
                <a:moveTo>
                  <a:pt x="46" y="141"/>
                </a:moveTo>
                <a:lnTo>
                  <a:pt x="82" y="31"/>
                </a:lnTo>
                <a:lnTo>
                  <a:pt x="346" y="31"/>
                </a:lnTo>
                <a:lnTo>
                  <a:pt x="378" y="141"/>
                </a:lnTo>
                <a:lnTo>
                  <a:pt x="46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501" y="2343047"/>
            <a:ext cx="4093293" cy="4061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5404" y="1113424"/>
            <a:ext cx="506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Myriad Pro Black Cond" panose="020B0806030403020204" pitchFamily="34" charset="0"/>
                <a:ea typeface="Roboto Light" charset="0"/>
                <a:cs typeface="Roboto Light" charset="0"/>
              </a:rPr>
              <a:t>IMAGINE WHAT YOUR PRACTICE CAN DO WITH AN EXTRA 80 HOURS PER MONTH!*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5726" y="6221313"/>
            <a:ext cx="5063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accent6"/>
                </a:solidFill>
                <a:ea typeface="Roboto Light" charset="0"/>
                <a:cs typeface="Roboto Light" charset="0"/>
              </a:rPr>
              <a:t>*Based on a practice with a staff or 4 seeing 100 patients per week. Results may very.</a:t>
            </a:r>
          </a:p>
        </p:txBody>
      </p:sp>
    </p:spTree>
    <p:extLst>
      <p:ext uri="{BB962C8B-B14F-4D97-AF65-F5344CB8AC3E}">
        <p14:creationId xmlns:p14="http://schemas.microsoft.com/office/powerpoint/2010/main" val="33048411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4587149" y="4110022"/>
            <a:ext cx="300644" cy="263831"/>
          </a:xfrm>
          <a:custGeom>
            <a:avLst/>
            <a:gdLst>
              <a:gd name="T0" fmla="*/ 378 w 430"/>
              <a:gd name="T1" fmla="*/ 22 h 379"/>
              <a:gd name="T2" fmla="*/ 346 w 430"/>
              <a:gd name="T3" fmla="*/ 0 h 379"/>
              <a:gd name="T4" fmla="*/ 82 w 430"/>
              <a:gd name="T5" fmla="*/ 0 h 379"/>
              <a:gd name="T6" fmla="*/ 50 w 430"/>
              <a:gd name="T7" fmla="*/ 22 h 379"/>
              <a:gd name="T8" fmla="*/ 0 w 430"/>
              <a:gd name="T9" fmla="*/ 164 h 379"/>
              <a:gd name="T10" fmla="*/ 0 w 430"/>
              <a:gd name="T11" fmla="*/ 355 h 379"/>
              <a:gd name="T12" fmla="*/ 23 w 430"/>
              <a:gd name="T13" fmla="*/ 378 h 379"/>
              <a:gd name="T14" fmla="*/ 46 w 430"/>
              <a:gd name="T15" fmla="*/ 378 h 379"/>
              <a:gd name="T16" fmla="*/ 69 w 430"/>
              <a:gd name="T17" fmla="*/ 355 h 379"/>
              <a:gd name="T18" fmla="*/ 69 w 430"/>
              <a:gd name="T19" fmla="*/ 332 h 379"/>
              <a:gd name="T20" fmla="*/ 356 w 430"/>
              <a:gd name="T21" fmla="*/ 332 h 379"/>
              <a:gd name="T22" fmla="*/ 356 w 430"/>
              <a:gd name="T23" fmla="*/ 355 h 379"/>
              <a:gd name="T24" fmla="*/ 378 w 430"/>
              <a:gd name="T25" fmla="*/ 378 h 379"/>
              <a:gd name="T26" fmla="*/ 406 w 430"/>
              <a:gd name="T27" fmla="*/ 378 h 379"/>
              <a:gd name="T28" fmla="*/ 429 w 430"/>
              <a:gd name="T29" fmla="*/ 355 h 379"/>
              <a:gd name="T30" fmla="*/ 429 w 430"/>
              <a:gd name="T31" fmla="*/ 164 h 379"/>
              <a:gd name="T32" fmla="*/ 378 w 430"/>
              <a:gd name="T33" fmla="*/ 22 h 379"/>
              <a:gd name="T34" fmla="*/ 82 w 430"/>
              <a:gd name="T35" fmla="*/ 259 h 379"/>
              <a:gd name="T36" fmla="*/ 46 w 430"/>
              <a:gd name="T37" fmla="*/ 223 h 379"/>
              <a:gd name="T38" fmla="*/ 82 w 430"/>
              <a:gd name="T39" fmla="*/ 186 h 379"/>
              <a:gd name="T40" fmla="*/ 119 w 430"/>
              <a:gd name="T41" fmla="*/ 223 h 379"/>
              <a:gd name="T42" fmla="*/ 82 w 430"/>
              <a:gd name="T43" fmla="*/ 259 h 379"/>
              <a:gd name="T44" fmla="*/ 346 w 430"/>
              <a:gd name="T45" fmla="*/ 259 h 379"/>
              <a:gd name="T46" fmla="*/ 310 w 430"/>
              <a:gd name="T47" fmla="*/ 223 h 379"/>
              <a:gd name="T48" fmla="*/ 346 w 430"/>
              <a:gd name="T49" fmla="*/ 186 h 379"/>
              <a:gd name="T50" fmla="*/ 378 w 430"/>
              <a:gd name="T51" fmla="*/ 223 h 379"/>
              <a:gd name="T52" fmla="*/ 346 w 430"/>
              <a:gd name="T53" fmla="*/ 259 h 379"/>
              <a:gd name="T54" fmla="*/ 46 w 430"/>
              <a:gd name="T55" fmla="*/ 141 h 379"/>
              <a:gd name="T56" fmla="*/ 82 w 430"/>
              <a:gd name="T57" fmla="*/ 31 h 379"/>
              <a:gd name="T58" fmla="*/ 346 w 430"/>
              <a:gd name="T59" fmla="*/ 31 h 379"/>
              <a:gd name="T60" fmla="*/ 378 w 430"/>
              <a:gd name="T61" fmla="*/ 141 h 379"/>
              <a:gd name="T62" fmla="*/ 46 w 430"/>
              <a:gd name="T63" fmla="*/ 141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0" h="379">
                <a:moveTo>
                  <a:pt x="378" y="22"/>
                </a:moveTo>
                <a:cubicBezTo>
                  <a:pt x="374" y="9"/>
                  <a:pt x="360" y="0"/>
                  <a:pt x="346" y="0"/>
                </a:cubicBezTo>
                <a:lnTo>
                  <a:pt x="82" y="0"/>
                </a:lnTo>
                <a:cubicBezTo>
                  <a:pt x="64" y="0"/>
                  <a:pt x="55" y="9"/>
                  <a:pt x="50" y="22"/>
                </a:cubicBezTo>
                <a:lnTo>
                  <a:pt x="0" y="164"/>
                </a:lnTo>
                <a:lnTo>
                  <a:pt x="0" y="355"/>
                </a:lnTo>
                <a:cubicBezTo>
                  <a:pt x="0" y="369"/>
                  <a:pt x="9" y="378"/>
                  <a:pt x="23" y="378"/>
                </a:cubicBezTo>
                <a:lnTo>
                  <a:pt x="46" y="378"/>
                </a:lnTo>
                <a:cubicBezTo>
                  <a:pt x="59" y="378"/>
                  <a:pt x="69" y="369"/>
                  <a:pt x="69" y="355"/>
                </a:cubicBezTo>
                <a:lnTo>
                  <a:pt x="69" y="332"/>
                </a:lnTo>
                <a:lnTo>
                  <a:pt x="356" y="332"/>
                </a:lnTo>
                <a:lnTo>
                  <a:pt x="356" y="355"/>
                </a:lnTo>
                <a:cubicBezTo>
                  <a:pt x="356" y="369"/>
                  <a:pt x="365" y="378"/>
                  <a:pt x="378" y="378"/>
                </a:cubicBezTo>
                <a:lnTo>
                  <a:pt x="406" y="378"/>
                </a:lnTo>
                <a:cubicBezTo>
                  <a:pt x="419" y="378"/>
                  <a:pt x="429" y="369"/>
                  <a:pt x="429" y="355"/>
                </a:cubicBezTo>
                <a:lnTo>
                  <a:pt x="429" y="164"/>
                </a:lnTo>
                <a:lnTo>
                  <a:pt x="378" y="22"/>
                </a:lnTo>
                <a:close/>
                <a:moveTo>
                  <a:pt x="82" y="259"/>
                </a:moveTo>
                <a:cubicBezTo>
                  <a:pt x="64" y="259"/>
                  <a:pt x="46" y="241"/>
                  <a:pt x="46" y="223"/>
                </a:cubicBezTo>
                <a:cubicBezTo>
                  <a:pt x="46" y="205"/>
                  <a:pt x="64" y="186"/>
                  <a:pt x="82" y="186"/>
                </a:cubicBezTo>
                <a:cubicBezTo>
                  <a:pt x="100" y="186"/>
                  <a:pt x="119" y="205"/>
                  <a:pt x="119" y="223"/>
                </a:cubicBezTo>
                <a:cubicBezTo>
                  <a:pt x="119" y="241"/>
                  <a:pt x="100" y="259"/>
                  <a:pt x="82" y="259"/>
                </a:cubicBezTo>
                <a:close/>
                <a:moveTo>
                  <a:pt x="346" y="259"/>
                </a:moveTo>
                <a:cubicBezTo>
                  <a:pt x="324" y="259"/>
                  <a:pt x="310" y="241"/>
                  <a:pt x="310" y="223"/>
                </a:cubicBezTo>
                <a:cubicBezTo>
                  <a:pt x="310" y="205"/>
                  <a:pt x="326" y="186"/>
                  <a:pt x="346" y="186"/>
                </a:cubicBezTo>
                <a:cubicBezTo>
                  <a:pt x="367" y="186"/>
                  <a:pt x="378" y="205"/>
                  <a:pt x="378" y="223"/>
                </a:cubicBezTo>
                <a:cubicBezTo>
                  <a:pt x="378" y="241"/>
                  <a:pt x="365" y="259"/>
                  <a:pt x="346" y="259"/>
                </a:cubicBezTo>
                <a:close/>
                <a:moveTo>
                  <a:pt x="46" y="141"/>
                </a:moveTo>
                <a:lnTo>
                  <a:pt x="82" y="31"/>
                </a:lnTo>
                <a:lnTo>
                  <a:pt x="346" y="31"/>
                </a:lnTo>
                <a:lnTo>
                  <a:pt x="378" y="141"/>
                </a:lnTo>
                <a:lnTo>
                  <a:pt x="46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35387" r="7048" b="6162"/>
          <a:stretch/>
        </p:blipFill>
        <p:spPr>
          <a:xfrm>
            <a:off x="2440676" y="3678785"/>
            <a:ext cx="4292946" cy="2943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1391" y="924010"/>
            <a:ext cx="5371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yriad Pro Cond" panose="020B0506030403020204" pitchFamily="34" charset="0"/>
                <a:ea typeface="Roboto Light" charset="0"/>
                <a:cs typeface="Roboto Light" charset="0"/>
              </a:rPr>
              <a:t>Your Practice – At Your Fingertips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219" y="2201457"/>
            <a:ext cx="8006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Our six user-friendly, native iPad apps make documenting on the tablet easy and provide you with mobility to move room to room with patients. Native iPad apps provide a better user experience than web-base apps through improved speed and performance, as well as providing safety and security of the app, due to the requirements of apps in the Apple App Store. </a:t>
            </a:r>
            <a:endParaRPr lang="en-US" sz="2000" dirty="0">
              <a:solidFill>
                <a:schemeClr val="accent4"/>
              </a:solidFill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655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ank">
  <a:themeElements>
    <a:clrScheme name="CT2016Branding">
      <a:dk1>
        <a:srgbClr val="0E253A"/>
      </a:dk1>
      <a:lt1>
        <a:srgbClr val="FFFFFF"/>
      </a:lt1>
      <a:dk2>
        <a:srgbClr val="0E253A"/>
      </a:dk2>
      <a:lt2>
        <a:srgbClr val="BBDEFB"/>
      </a:lt2>
      <a:accent1>
        <a:srgbClr val="1976D2"/>
      </a:accent1>
      <a:accent2>
        <a:srgbClr val="1E88E5"/>
      </a:accent2>
      <a:accent3>
        <a:srgbClr val="2196F3"/>
      </a:accent3>
      <a:accent4>
        <a:srgbClr val="42A5F5"/>
      </a:accent4>
      <a:accent5>
        <a:srgbClr val="64B5F6"/>
      </a:accent5>
      <a:accent6>
        <a:srgbClr val="314A61"/>
      </a:accent6>
      <a:hlink>
        <a:srgbClr val="F38200"/>
      </a:hlink>
      <a:folHlink>
        <a:srgbClr val="F38200"/>
      </a:folHlink>
    </a:clrScheme>
    <a:fontScheme name="Custom 2">
      <a:majorFont>
        <a:latin typeface="Myriad Pro Black Semi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with Circle">
  <a:themeElements>
    <a:clrScheme name="CT2016Branding">
      <a:dk1>
        <a:srgbClr val="0E253A"/>
      </a:dk1>
      <a:lt1>
        <a:srgbClr val="FFFFFF"/>
      </a:lt1>
      <a:dk2>
        <a:srgbClr val="0E253A"/>
      </a:dk2>
      <a:lt2>
        <a:srgbClr val="BBDEFB"/>
      </a:lt2>
      <a:accent1>
        <a:srgbClr val="1976D2"/>
      </a:accent1>
      <a:accent2>
        <a:srgbClr val="1E88E5"/>
      </a:accent2>
      <a:accent3>
        <a:srgbClr val="2196F3"/>
      </a:accent3>
      <a:accent4>
        <a:srgbClr val="42A5F5"/>
      </a:accent4>
      <a:accent5>
        <a:srgbClr val="64B5F6"/>
      </a:accent5>
      <a:accent6>
        <a:srgbClr val="314A61"/>
      </a:accent6>
      <a:hlink>
        <a:srgbClr val="F38200"/>
      </a:hlink>
      <a:folHlink>
        <a:srgbClr val="F38200"/>
      </a:folHlink>
    </a:clrScheme>
    <a:fontScheme name="Custom 2">
      <a:majorFont>
        <a:latin typeface="Myriad Pro Black Semi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aderbar Light">
  <a:themeElements>
    <a:clrScheme name="CT2016Branding">
      <a:dk1>
        <a:srgbClr val="0E253A"/>
      </a:dk1>
      <a:lt1>
        <a:srgbClr val="FFFFFF"/>
      </a:lt1>
      <a:dk2>
        <a:srgbClr val="0E253A"/>
      </a:dk2>
      <a:lt2>
        <a:srgbClr val="BBDEFB"/>
      </a:lt2>
      <a:accent1>
        <a:srgbClr val="1976D2"/>
      </a:accent1>
      <a:accent2>
        <a:srgbClr val="1E88E5"/>
      </a:accent2>
      <a:accent3>
        <a:srgbClr val="2196F3"/>
      </a:accent3>
      <a:accent4>
        <a:srgbClr val="42A5F5"/>
      </a:accent4>
      <a:accent5>
        <a:srgbClr val="64B5F6"/>
      </a:accent5>
      <a:accent6>
        <a:srgbClr val="314A61"/>
      </a:accent6>
      <a:hlink>
        <a:srgbClr val="F38200"/>
      </a:hlink>
      <a:folHlink>
        <a:srgbClr val="F38200"/>
      </a:folHlink>
    </a:clrScheme>
    <a:fontScheme name="Custom 2">
      <a:majorFont>
        <a:latin typeface="Myriad Pro Black Semi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aderbar Dark">
  <a:themeElements>
    <a:clrScheme name="CT2016Branding">
      <a:dk1>
        <a:srgbClr val="0E253A"/>
      </a:dk1>
      <a:lt1>
        <a:srgbClr val="FFFFFF"/>
      </a:lt1>
      <a:dk2>
        <a:srgbClr val="0E253A"/>
      </a:dk2>
      <a:lt2>
        <a:srgbClr val="BBDEFB"/>
      </a:lt2>
      <a:accent1>
        <a:srgbClr val="1976D2"/>
      </a:accent1>
      <a:accent2>
        <a:srgbClr val="1E88E5"/>
      </a:accent2>
      <a:accent3>
        <a:srgbClr val="2196F3"/>
      </a:accent3>
      <a:accent4>
        <a:srgbClr val="42A5F5"/>
      </a:accent4>
      <a:accent5>
        <a:srgbClr val="64B5F6"/>
      </a:accent5>
      <a:accent6>
        <a:srgbClr val="314A61"/>
      </a:accent6>
      <a:hlink>
        <a:srgbClr val="F38200"/>
      </a:hlink>
      <a:folHlink>
        <a:srgbClr val="F38200"/>
      </a:folHlink>
    </a:clrScheme>
    <a:fontScheme name="Custom 2">
      <a:majorFont>
        <a:latin typeface="Myriad Pro Black Semi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eaderline">
  <a:themeElements>
    <a:clrScheme name="CT2016Branding">
      <a:dk1>
        <a:srgbClr val="0E253A"/>
      </a:dk1>
      <a:lt1>
        <a:srgbClr val="FFFFFF"/>
      </a:lt1>
      <a:dk2>
        <a:srgbClr val="0E253A"/>
      </a:dk2>
      <a:lt2>
        <a:srgbClr val="BBDEFB"/>
      </a:lt2>
      <a:accent1>
        <a:srgbClr val="1976D2"/>
      </a:accent1>
      <a:accent2>
        <a:srgbClr val="1E88E5"/>
      </a:accent2>
      <a:accent3>
        <a:srgbClr val="2196F3"/>
      </a:accent3>
      <a:accent4>
        <a:srgbClr val="42A5F5"/>
      </a:accent4>
      <a:accent5>
        <a:srgbClr val="64B5F6"/>
      </a:accent5>
      <a:accent6>
        <a:srgbClr val="314A61"/>
      </a:accent6>
      <a:hlink>
        <a:srgbClr val="F38200"/>
      </a:hlink>
      <a:folHlink>
        <a:srgbClr val="F38200"/>
      </a:folHlink>
    </a:clrScheme>
    <a:fontScheme name="Custom 2">
      <a:majorFont>
        <a:latin typeface="Myriad Pro Black Semi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45222</TotalTime>
  <Words>178</Words>
  <Application>Microsoft Office PowerPoint</Application>
  <PresentationFormat>On-screen Show (4:3)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Myriad Pro</vt:lpstr>
      <vt:lpstr>Myriad Pro Black Cond</vt:lpstr>
      <vt:lpstr>Myriad Pro Black SemiCond</vt:lpstr>
      <vt:lpstr>Myriad Pro Cond</vt:lpstr>
      <vt:lpstr>Noto Sans</vt:lpstr>
      <vt:lpstr>Roboto Light</vt:lpstr>
      <vt:lpstr>Roboto Medium</vt:lpstr>
      <vt:lpstr>Blank</vt:lpstr>
      <vt:lpstr>Basic with Circle</vt:lpstr>
      <vt:lpstr>Headerbar Light</vt:lpstr>
      <vt:lpstr>Headerbar Dark</vt:lpstr>
      <vt:lpstr>Headerline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Ergün Kayis</dc:creator>
  <cp:lastModifiedBy>Holmes</cp:lastModifiedBy>
  <cp:revision>841</cp:revision>
  <cp:lastPrinted>2016-11-17T19:50:54Z</cp:lastPrinted>
  <dcterms:created xsi:type="dcterms:W3CDTF">2015-05-30T00:46:15Z</dcterms:created>
  <dcterms:modified xsi:type="dcterms:W3CDTF">2017-03-02T21:04:27Z</dcterms:modified>
</cp:coreProperties>
</file>